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7" r:id="rId21"/>
    <p:sldId id="276" r:id="rId22"/>
    <p:sldId id="275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5861" autoAdjust="0"/>
  </p:normalViewPr>
  <p:slideViewPr>
    <p:cSldViewPr snapToGrid="0" snapToObjects="1">
      <p:cViewPr varScale="1">
        <p:scale>
          <a:sx n="82" d="100"/>
          <a:sy n="82" d="100"/>
        </p:scale>
        <p:origin x="69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6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nais133009@istruzione.it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nisida2019convertito.ts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24A5CA-F3D3-2145-9881-361E6E3A39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8166" y="1193180"/>
            <a:ext cx="9303834" cy="2421226"/>
          </a:xfrm>
        </p:spPr>
        <p:txBody>
          <a:bodyPr>
            <a:normAutofit/>
          </a:bodyPr>
          <a:lstStyle/>
          <a:p>
            <a:pPr algn="ctr"/>
            <a:r>
              <a:rPr lang="it-IT" sz="4000" dirty="0"/>
              <a:t>Istituto di Istruzione Superiore Statale</a:t>
            </a:r>
            <a:br>
              <a:rPr lang="it-IT" sz="4000" dirty="0"/>
            </a:br>
            <a:r>
              <a:rPr lang="it-IT" sz="4000" dirty="0"/>
              <a:t>            «CASELLI-DE SANCTIS»</a:t>
            </a:r>
            <a:br>
              <a:rPr lang="it-IT" sz="4000" dirty="0"/>
            </a:br>
            <a:r>
              <a:rPr lang="it-IT" sz="1600" dirty="0"/>
              <a:t>Presentazione a cura della Prof.ssa Emilia Merrone (F.S. Orientamento)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7FB318C-D072-2541-8365-0EC1FACE33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/>
              <a:t>Plesso «Caselli»  . Parco di Capodimonte                                                                 Plesso «De Sanctis» . Piazza </a:t>
            </a:r>
            <a:r>
              <a:rPr lang="it-IT" dirty="0" err="1"/>
              <a:t>S.Maria</a:t>
            </a:r>
            <a:r>
              <a:rPr lang="it-IT" dirty="0"/>
              <a:t> in Portico,23 </a:t>
            </a:r>
          </a:p>
          <a:p>
            <a:r>
              <a:rPr lang="it-IT" dirty="0"/>
              <a:t>Istitutocasellidesanctis.edu.it         </a:t>
            </a:r>
            <a:r>
              <a:rPr lang="it-IT" dirty="0">
                <a:hlinkClick r:id="rId2"/>
              </a:rPr>
              <a:t>nais133009@istruzione.it</a:t>
            </a:r>
            <a:r>
              <a:rPr lang="it-IT" dirty="0"/>
              <a:t>    Tel. 0817618942</a:t>
            </a:r>
          </a:p>
          <a:p>
            <a:r>
              <a:rPr lang="it-IT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541879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2000" dirty="0"/>
              <a:t>A Napoli durante la </a:t>
            </a:r>
            <a:r>
              <a:rPr lang="it-IT" sz="2000" b="1" dirty="0"/>
              <a:t>“Tre giorni per la scuola – </a:t>
            </a:r>
            <a:r>
              <a:rPr lang="it-IT" sz="2000" b="1" dirty="0" err="1"/>
              <a:t>steam</a:t>
            </a:r>
            <a:r>
              <a:rPr lang="it-IT" sz="2000" b="1" dirty="0"/>
              <a:t> 2019”</a:t>
            </a:r>
            <a:r>
              <a:rPr lang="it-IT" sz="2000" dirty="0"/>
              <a:t>, è stato assegnato il premio (2 classificato) agli studenti dell’</a:t>
            </a:r>
            <a:r>
              <a:rPr lang="it-IT" sz="2000" b="1" dirty="0"/>
              <a:t>Istituto Caselli-</a:t>
            </a:r>
            <a:r>
              <a:rPr lang="it-IT" sz="2000" b="1" dirty="0" err="1"/>
              <a:t>DeSanctis</a:t>
            </a:r>
            <a:r>
              <a:rPr lang="it-IT" sz="2000" dirty="0"/>
              <a:t> della </a:t>
            </a:r>
            <a:r>
              <a:rPr lang="it-IT" sz="2000" b="1" dirty="0"/>
              <a:t>classe 4 T e alcuni della 5 T indirizzo ‘Tecnologico </a:t>
            </a:r>
            <a:r>
              <a:rPr lang="it-IT" sz="2000" b="1" dirty="0" err="1"/>
              <a:t>Bio</a:t>
            </a:r>
            <a:r>
              <a:rPr lang="it-IT" sz="2000" b="1" dirty="0"/>
              <a:t> Sanitario’ (plesso DE SANCTIS)</a:t>
            </a:r>
            <a:endParaRPr lang="it-IT" sz="2000" dirty="0"/>
          </a:p>
        </p:txBody>
      </p:sp>
      <p:pic>
        <p:nvPicPr>
          <p:cNvPr id="3074" name="Picture 2" descr="https://www.istitutocasellidesanctis.edu.it/_progetti/Cittd2664/cortometraggi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25" y="2133600"/>
            <a:ext cx="2833687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www.istitutocasellidesanctis.edu.it/_progetti/Cittd2664/citta_scienz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827" y="2461544"/>
            <a:ext cx="4163149" cy="312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995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2000" i="1" dirty="0"/>
              <a:t>Il CASELLI - DE SANCTIS INCONTRA DICMAPI - INGEGNERIA CHIMICA DEI MATERIALI</a:t>
            </a:r>
            <a:br>
              <a:rPr lang="it-IT" sz="2000" i="1" dirty="0"/>
            </a:br>
            <a:r>
              <a:rPr lang="it-IT" sz="2000" dirty="0"/>
              <a:t>Prestigioso incontro per l'orientamento con i responsabili del dipartimento di Ingegneria Chimica, dei Materiali e delle Produzioni Industriali dell'Università di Napoli sul tema "Lavorare con i materiali </a:t>
            </a:r>
          </a:p>
        </p:txBody>
      </p:sp>
      <p:pic>
        <p:nvPicPr>
          <p:cNvPr id="4098" name="Picture 2" descr="immagin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847" y="2133600"/>
            <a:ext cx="1898618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www.istitutocasellidesanctis.edu.it/_progetti/IlCASEL5643/IMG-20191118-WA00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973" y="2614863"/>
            <a:ext cx="6789162" cy="329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57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dirty="0"/>
              <a:t>Luca Annibale, allievo dell’Istituto Caselli-De Sanctis, vince il titolo italiano per il terzo anno consecutivo con un distacco di 10 secondi sui secondi classificati</a:t>
            </a:r>
          </a:p>
        </p:txBody>
      </p:sp>
      <p:pic>
        <p:nvPicPr>
          <p:cNvPr id="5122" name="Picture 2" descr="immagin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3" y="3394075"/>
            <a:ext cx="4434112" cy="2926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82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2095027"/>
          </a:xfrm>
        </p:spPr>
        <p:txBody>
          <a:bodyPr>
            <a:noAutofit/>
          </a:bodyPr>
          <a:lstStyle/>
          <a:p>
            <a:r>
              <a:rPr lang="it-IT" sz="2000" dirty="0"/>
              <a:t>In occasione della 27-ma edizione delle Giornate di Primavera del FAI - Campania, gli alunni dell'indirizzo turistico dell'Istituto (plesso De Sanctis) hanno accompagnato i partecipanti alla visita guidata del Parco letterario di Nisida</a:t>
            </a:r>
            <a:br>
              <a:rPr lang="it-IT" sz="2000" dirty="0"/>
            </a:br>
            <a:r>
              <a:rPr lang="it-IT" sz="2000" dirty="0"/>
              <a:t>                                                        VIDEO</a:t>
            </a:r>
            <a:br>
              <a:rPr lang="it-IT" sz="2000" dirty="0"/>
            </a:br>
            <a:endParaRPr lang="it-IT" sz="2000" dirty="0"/>
          </a:p>
        </p:txBody>
      </p:sp>
      <p:pic>
        <p:nvPicPr>
          <p:cNvPr id="6146" name="Picture 2" descr="immagin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171" y="3119854"/>
            <a:ext cx="4703194" cy="239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505" y="1512954"/>
            <a:ext cx="1541053" cy="120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401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i="1" dirty="0"/>
              <a:t>A scuola di Vela</a:t>
            </a:r>
            <a:br>
              <a:rPr lang="it-IT" i="1" dirty="0"/>
            </a:br>
            <a:endParaRPr lang="it-IT" dirty="0"/>
          </a:p>
        </p:txBody>
      </p:sp>
      <p:pic>
        <p:nvPicPr>
          <p:cNvPr id="7170" name="Picture 2" descr="immagin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949" y="2593975"/>
            <a:ext cx="3621283" cy="271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www.istitutocasellidesanctis.edu.it/_progetti/Ascuola5669/IMG-20190111-WA00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347" y="2070215"/>
            <a:ext cx="3449514" cy="459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7721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dirty="0"/>
              <a:t>Dalla partita di calcio di beneficenza  per </a:t>
            </a:r>
            <a:r>
              <a:rPr lang="it-IT" sz="2000" dirty="0" err="1"/>
              <a:t>Telethon</a:t>
            </a:r>
            <a:r>
              <a:rPr lang="it-IT" sz="2000" dirty="0"/>
              <a:t>, al Torneo di Bowling, ai Campionati Studenteschi la nostra Scuola partecipa ai vari eventi sportivi sul territorio.</a:t>
            </a:r>
          </a:p>
        </p:txBody>
      </p:sp>
      <p:pic>
        <p:nvPicPr>
          <p:cNvPr id="8194" name="Picture 2" descr="immagin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034" y="2904288"/>
            <a:ext cx="2218116" cy="312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ma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038" y="2904288"/>
            <a:ext cx="4512678" cy="318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193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14357" y="351394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it-IT" sz="3100" i="1" dirty="0"/>
              <a:t>Giornata Europea della Giustizia Civile  </a:t>
            </a:r>
            <a:br>
              <a:rPr lang="it-IT" sz="3100" i="1" dirty="0"/>
            </a:br>
            <a:r>
              <a:rPr lang="it-IT" sz="3100" i="1" dirty="0"/>
              <a:t>Il  DE SANCTIS al Consiglio Notarile di Napoli</a:t>
            </a:r>
            <a:br>
              <a:rPr lang="it-IT" i="1" dirty="0"/>
            </a:br>
            <a:endParaRPr lang="it-IT" dirty="0"/>
          </a:p>
        </p:txBody>
      </p:sp>
      <p:pic>
        <p:nvPicPr>
          <p:cNvPr id="9218" name="Picture 2" descr="immagin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25" y="2133600"/>
            <a:ext cx="1838564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www.istitutocasellidesanctis.edu.it/_progetti/Giornata11739/debdb133-f782-488b-93c1-bef8f0431ec7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2717145"/>
            <a:ext cx="6013695" cy="292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779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nostri alunni a DUBLINO per un PON linguistico!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" t="14486" r="-1648" b="10059"/>
          <a:stretch/>
        </p:blipFill>
        <p:spPr>
          <a:xfrm>
            <a:off x="2592925" y="2502567"/>
            <a:ext cx="3743707" cy="3008229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305" y="2085473"/>
            <a:ext cx="4641516" cy="348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8754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I nostri alunni in partenza per </a:t>
            </a:r>
            <a:r>
              <a:rPr lang="it-IT" dirty="0" err="1"/>
              <a:t>Copenhagen</a:t>
            </a:r>
            <a:r>
              <a:rPr lang="it-IT" dirty="0"/>
              <a:t> per un PON su Ceramica ed Ambiente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989" y="2133600"/>
            <a:ext cx="6731848" cy="3778250"/>
          </a:xfrm>
        </p:spPr>
      </p:pic>
    </p:spTree>
    <p:extLst>
      <p:ext uri="{BB962C8B-B14F-4D97-AF65-F5344CB8AC3E}">
        <p14:creationId xmlns:p14="http://schemas.microsoft.com/office/powerpoint/2010/main" val="3016272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it-IT" sz="2400" dirty="0"/>
            </a:br>
            <a:r>
              <a:rPr lang="it-IT" sz="2400" dirty="0"/>
              <a:t>I nostri alunni nel Laboratorio di chimica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080" y="2133600"/>
            <a:ext cx="5037666" cy="3778250"/>
          </a:xfrm>
        </p:spPr>
      </p:pic>
    </p:spTree>
    <p:extLst>
      <p:ext uri="{BB962C8B-B14F-4D97-AF65-F5344CB8AC3E}">
        <p14:creationId xmlns:p14="http://schemas.microsoft.com/office/powerpoint/2010/main" val="1541245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4C1380-C4A7-2744-A6C9-6CE913C31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Plesso Francesco De Sanctis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6D097F6-1942-154C-8268-296DFF672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1"/>
            <a:ext cx="8060203" cy="3207834"/>
          </a:xfrm>
        </p:spPr>
        <p:txBody>
          <a:bodyPr>
            <a:normAutofit fontScale="85000" lnSpcReduction="10000"/>
          </a:bodyPr>
          <a:lstStyle/>
          <a:p>
            <a:r>
              <a:rPr lang="it-IT" dirty="0"/>
              <a:t>Indirizzi di studio.     </a:t>
            </a:r>
          </a:p>
          <a:p>
            <a:r>
              <a:rPr lang="it-IT" dirty="0"/>
              <a:t>TECNICO DEI SERVIZI TURISTICI</a:t>
            </a:r>
          </a:p>
          <a:p>
            <a:r>
              <a:rPr lang="it-IT" dirty="0"/>
              <a:t>TECNICO BIOTECNOLOGICO OPZIONE AMBIENTALE-OPZIONE SANITARIO</a:t>
            </a:r>
          </a:p>
          <a:p>
            <a:r>
              <a:rPr lang="it-IT" dirty="0"/>
              <a:t>LICEO SCIENTIFICO OPZIONE TRADIZIONALE-OPZIONE SCIENZE APPLICATE</a:t>
            </a:r>
          </a:p>
          <a:p>
            <a:r>
              <a:rPr lang="it-IT" dirty="0"/>
              <a:t>LICEO ARTISTICO (indirizzo Design)</a:t>
            </a:r>
          </a:p>
          <a:p>
            <a:r>
              <a:rPr lang="it-IT" dirty="0"/>
              <a:t>CORSI SERALI (TECNICO DEI SERVIZI TURISTICI)</a:t>
            </a:r>
          </a:p>
          <a:p>
            <a:endParaRPr lang="it-IT" dirty="0"/>
          </a:p>
          <a:p>
            <a:pPr marL="0" indent="0">
              <a:buNone/>
            </a:pPr>
            <a:r>
              <a:rPr lang="it-IT" dirty="0"/>
              <a:t>L'attenzione di tutti i  docenti è rivolta ai ragazzi come PERSONE e ,tra questi ,i ragazzi diversamente abili sono parte integrante della comunità scolastica, partecipando a tutte le attività interne ed esterne.</a:t>
            </a:r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499990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it-IT" sz="2400" dirty="0"/>
            </a:br>
            <a:r>
              <a:rPr lang="it-IT" sz="2400" dirty="0"/>
              <a:t>  I nostri alunni in un laboratorio multimediale del Plesso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080" y="2133600"/>
            <a:ext cx="5037666" cy="3778250"/>
          </a:xfrm>
        </p:spPr>
      </p:pic>
    </p:spTree>
    <p:extLst>
      <p:ext uri="{BB962C8B-B14F-4D97-AF65-F5344CB8AC3E}">
        <p14:creationId xmlns:p14="http://schemas.microsoft.com/office/powerpoint/2010/main" val="19367974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881290" y="642918"/>
            <a:ext cx="728667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La classe 4F ha svolto lavori multimediali sulla mostra di Escher in spagnolo e lo spettacolo su Pygmalion in inglese.</a:t>
            </a:r>
          </a:p>
          <a:p>
            <a:endParaRPr lang="it-IT" dirty="0"/>
          </a:p>
        </p:txBody>
      </p:sp>
      <p:pic>
        <p:nvPicPr>
          <p:cNvPr id="3" name="Immagine 2" descr="ed62e6a1-ad6a-497c-af77-25c21e66196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726" y="1714488"/>
            <a:ext cx="3524274" cy="2643206"/>
          </a:xfrm>
          <a:prstGeom prst="rect">
            <a:avLst/>
          </a:prstGeom>
        </p:spPr>
      </p:pic>
      <p:pic>
        <p:nvPicPr>
          <p:cNvPr id="4" name="Immagine 3" descr="a5eefb2d-b19c-4f9d-b6a6-98335124f8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10116" y="3619478"/>
            <a:ext cx="2428892" cy="3238523"/>
          </a:xfrm>
          <a:prstGeom prst="rect">
            <a:avLst/>
          </a:prstGeom>
        </p:spPr>
      </p:pic>
      <p:pic>
        <p:nvPicPr>
          <p:cNvPr id="5" name="Immagine 4" descr="5f7a195d-e495-46ee-a58d-4c92799816f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4100" y="1714488"/>
            <a:ext cx="2414102" cy="292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4215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809852" y="785794"/>
            <a:ext cx="7406640" cy="1752600"/>
          </a:xfrm>
        </p:spPr>
        <p:txBody>
          <a:bodyPr>
            <a:normAutofit/>
          </a:bodyPr>
          <a:lstStyle/>
          <a:p>
            <a:r>
              <a:rPr lang="it-IT" sz="2000" dirty="0">
                <a:solidFill>
                  <a:schemeClr val="tx1"/>
                </a:solidFill>
              </a:rPr>
              <a:t>Le alunne delle classe 4F  Kalumula Amandi  e Camillo Martina hanno vinto il premio partecipando al bando della Crypta Neapolitana.</a:t>
            </a:r>
          </a:p>
        </p:txBody>
      </p:sp>
      <p:pic>
        <p:nvPicPr>
          <p:cNvPr id="1026" name="Picture 2" descr="C:\Users\Utente\Desktop\IMG_04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96066" y="2143116"/>
            <a:ext cx="2527300" cy="3810000"/>
          </a:xfrm>
          <a:prstGeom prst="rect">
            <a:avLst/>
          </a:prstGeom>
          <a:noFill/>
        </p:spPr>
      </p:pic>
      <p:pic>
        <p:nvPicPr>
          <p:cNvPr id="6" name="Immagine 5" descr="IMG_90CBBEF2-71E6-4F0B-8D72-3E41FA1EBA5D_L0_001-1559148436-954932-4361958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24166" y="2143117"/>
            <a:ext cx="2928940" cy="390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682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AF1CCC-4E8D-C84C-85A0-E42FD6ACC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/>
              <a:t>ATTIVITA’ DI POTENZIAMENTO E DI PROMOZIONE    E VALORIZZAZIONE DELLE ECCELLENZE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B619427-50E8-AB4D-B18B-DC8C3E7F6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1200" dirty="0"/>
              <a:t>Orientamento in ingresso, in itinere ed in uscita</a:t>
            </a:r>
          </a:p>
          <a:p>
            <a:r>
              <a:rPr lang="it-IT" sz="1200" dirty="0"/>
              <a:t>Attività di recupero ,sostegno e potenziamento</a:t>
            </a:r>
          </a:p>
          <a:p>
            <a:r>
              <a:rPr lang="it-IT" sz="1200" dirty="0"/>
              <a:t>Area ex Alternanza scuola/lavoro (Percorsi di Competenze Trasversali e di Orientamento</a:t>
            </a:r>
          </a:p>
          <a:p>
            <a:r>
              <a:rPr lang="it-IT" sz="1200" dirty="0"/>
              <a:t>Educazione alla sicurezza nell’ambiente di lavoro</a:t>
            </a:r>
          </a:p>
          <a:p>
            <a:r>
              <a:rPr lang="it-IT" sz="1200" dirty="0"/>
              <a:t>Partecipazione a mostre e concorsi nazionali ed europei</a:t>
            </a:r>
          </a:p>
          <a:p>
            <a:r>
              <a:rPr lang="it-IT" sz="1200" dirty="0"/>
              <a:t>Cineforum e spettacoli teatrali</a:t>
            </a:r>
          </a:p>
          <a:p>
            <a:r>
              <a:rPr lang="it-IT" sz="1200" dirty="0"/>
              <a:t>Collaborazione con Enti e Associazioni ed aziende del territorio</a:t>
            </a:r>
          </a:p>
          <a:p>
            <a:r>
              <a:rPr lang="it-IT" sz="1200" dirty="0"/>
              <a:t>Corsi di preparazione alla certificazione linguistica Europea, viaggi di istruzione in Italia ed all’Estero</a:t>
            </a:r>
          </a:p>
          <a:p>
            <a:r>
              <a:rPr lang="it-IT" sz="1200" dirty="0"/>
              <a:t>Laboratorio scientifico e biotecnologico, di chimica e fisica</a:t>
            </a:r>
          </a:p>
          <a:p>
            <a:r>
              <a:rPr lang="it-IT" sz="1200" dirty="0"/>
              <a:t>Laboratori di informatica e multimediali, aule attrezzate con LIM, classi 4.0 con uso dell’</a:t>
            </a:r>
            <a:r>
              <a:rPr lang="it-IT" sz="1200" dirty="0" err="1"/>
              <a:t>IPad</a:t>
            </a:r>
            <a:r>
              <a:rPr lang="it-IT" sz="1200" dirty="0"/>
              <a:t> in classe</a:t>
            </a:r>
          </a:p>
          <a:p>
            <a:r>
              <a:rPr lang="it-IT" sz="1200" dirty="0"/>
              <a:t>Biblioteca Multimediale, Aula Magna con antico affresco per convegni</a:t>
            </a:r>
          </a:p>
        </p:txBody>
      </p:sp>
    </p:spTree>
    <p:extLst>
      <p:ext uri="{BB962C8B-B14F-4D97-AF65-F5344CB8AC3E}">
        <p14:creationId xmlns:p14="http://schemas.microsoft.com/office/powerpoint/2010/main" val="2908971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65D44C-2585-7C4E-8B33-16C683CE6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Plesso «De Sanctis»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3111E11-BD18-884E-A5E8-13F538E73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b="1" dirty="0"/>
              <a:t>L’INDIRIZZO TECNICO TURISTICO</a:t>
            </a:r>
          </a:p>
          <a:p>
            <a:pPr marL="0" indent="0">
              <a:buNone/>
            </a:pPr>
            <a:r>
              <a:rPr lang="it-IT" dirty="0"/>
              <a:t>I diplomati potranno lavorare </a:t>
            </a:r>
          </a:p>
          <a:p>
            <a:r>
              <a:rPr lang="it-IT" dirty="0"/>
              <a:t>in imprese turistiche, e presso agenzie di viaggio e tour operator</a:t>
            </a:r>
          </a:p>
          <a:p>
            <a:r>
              <a:rPr lang="it-IT" dirty="0"/>
              <a:t>Presso compagnie aeree, di navigazione e ferroviarie</a:t>
            </a:r>
          </a:p>
          <a:p>
            <a:r>
              <a:rPr lang="it-IT" dirty="0"/>
              <a:t>In organizzazioni di congressi e fiere</a:t>
            </a:r>
          </a:p>
          <a:p>
            <a:r>
              <a:rPr lang="it-IT" dirty="0"/>
              <a:t>Come guida turistica dopo l’esame regionale</a:t>
            </a:r>
          </a:p>
          <a:p>
            <a:r>
              <a:rPr lang="it-IT" dirty="0"/>
              <a:t>Come consulente e promotore turistico, per fruire di beni culturali</a:t>
            </a:r>
          </a:p>
          <a:p>
            <a:r>
              <a:rPr lang="it-IT" dirty="0"/>
              <a:t>Come operatore di marketing</a:t>
            </a:r>
          </a:p>
          <a:p>
            <a:r>
              <a:rPr lang="it-IT" dirty="0"/>
              <a:t>Come interprete, traduttore (dopo ulteriore diploma specialistico)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43209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CC913D9-F188-004A-BDAE-D86F66F2A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b="1" dirty="0"/>
              <a:t>L’indirizzo Tecnico biotecnologico Opzione Ambientale/Sanitario</a:t>
            </a:r>
          </a:p>
          <a:p>
            <a:pPr marL="0" indent="0">
              <a:buNone/>
            </a:pPr>
            <a:r>
              <a:rPr lang="it-IT" dirty="0"/>
              <a:t>Sbocchi professionali:</a:t>
            </a:r>
          </a:p>
          <a:p>
            <a:r>
              <a:rPr lang="it-IT" dirty="0"/>
              <a:t>Tecnico analista in laboratori di analisi chimiche e batteriologiche</a:t>
            </a:r>
          </a:p>
          <a:p>
            <a:r>
              <a:rPr lang="it-IT" dirty="0"/>
              <a:t>Tecnico di ricerca nei laboratori  ambientali, sanitari, ospedalieri, chimici</a:t>
            </a:r>
          </a:p>
          <a:p>
            <a:r>
              <a:rPr lang="it-IT" dirty="0"/>
              <a:t>Tecnico per il controllo qualità e conduzione in industrie biochimiche e farmaceutiche</a:t>
            </a:r>
          </a:p>
          <a:p>
            <a:r>
              <a:rPr lang="it-IT" dirty="0"/>
              <a:t>Insegnante tecnico-pratico in istituti tecnici e professionali e nei corsi per i lavoratori dell’industria</a:t>
            </a:r>
          </a:p>
          <a:p>
            <a:r>
              <a:rPr lang="it-IT" dirty="0"/>
              <a:t>Libero professionista</a:t>
            </a:r>
          </a:p>
        </p:txBody>
      </p:sp>
    </p:spTree>
    <p:extLst>
      <p:ext uri="{BB962C8B-B14F-4D97-AF65-F5344CB8AC3E}">
        <p14:creationId xmlns:p14="http://schemas.microsoft.com/office/powerpoint/2010/main" val="1758329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AF18E9-9849-964E-AD3C-EB53A9EE5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4644" y="1103970"/>
            <a:ext cx="8359968" cy="1123697"/>
          </a:xfrm>
        </p:spPr>
        <p:txBody>
          <a:bodyPr>
            <a:normAutofit/>
          </a:bodyPr>
          <a:lstStyle/>
          <a:p>
            <a:pPr algn="ctr"/>
            <a:br>
              <a:rPr lang="it-IT" sz="1800" b="1" dirty="0"/>
            </a:br>
            <a:br>
              <a:rPr lang="it-IT" sz="1800" b="1" dirty="0"/>
            </a:br>
            <a:r>
              <a:rPr lang="it-IT" sz="1800" b="1" dirty="0"/>
              <a:t>L’indirizzo :Liceo Scientifico tradizionale/scienze applicate/Liceo Artistico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A3DE012-9B5B-CD41-8F19-C5785B1F0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6224" y="2631688"/>
            <a:ext cx="8538388" cy="3279534"/>
          </a:xfrm>
        </p:spPr>
        <p:txBody>
          <a:bodyPr>
            <a:normAutofit/>
          </a:bodyPr>
          <a:lstStyle/>
          <a:p>
            <a:r>
              <a:rPr lang="it-IT" dirty="0"/>
              <a:t>La matematica, la fisica, le scienze naturali studiate durante il percorso del liceo scientifico faranno sviluppare conoscenze ed abilità necessarie per seguire lo sviluppo della ricerca scientifica e tecnologica ed individuare le relazioni ed interazioni tra le diverse forme della conoscenza e padroneggiare linguaggi, tecniche e metodologie anche con la pratica laboratoriale.</a:t>
            </a:r>
          </a:p>
          <a:p>
            <a:r>
              <a:rPr lang="it-IT" dirty="0"/>
              <a:t>L’indirizzo Scienze applicate non prevede lo studio del Latino, ma potenzia lo  studio laboratoriale dell’Informatica.</a:t>
            </a:r>
          </a:p>
          <a:p>
            <a:r>
              <a:rPr lang="it-IT" dirty="0"/>
              <a:t>L’indirizzo Liceo artistico è focalizzato sul Design, e implementa le Avanguardie Educative( classi 4.0 ,aperte , con il Liceo Scientifico).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09469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937DEE-1C05-E34E-BF81-61DC8D499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147" y="590657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it-IT" sz="1800" b="1" dirty="0"/>
              <a:t>I corsi serali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3A2D5D9-84EE-A045-89FC-54F83516F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Anche lavorando, si può conseguire il Diploma!</a:t>
            </a:r>
          </a:p>
          <a:p>
            <a:r>
              <a:rPr lang="it-IT" dirty="0"/>
              <a:t>Percorsi personalizzati, attenzione individualizzata permettono il conseguimento del titolo di studio Tecnico Professionale Commerciale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97595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magin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357" y="1650805"/>
            <a:ext cx="3234908" cy="496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2422357" y="930442"/>
            <a:ext cx="9743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Convegni e pubblicazioni  sui monumenti napoletani a cura degli alunni del Turistico  </a:t>
            </a:r>
          </a:p>
        </p:txBody>
      </p:sp>
      <p:sp>
        <p:nvSpPr>
          <p:cNvPr id="5" name="AutoShape 4" descr="https://apis.mail.yahoo.com/ws/v3/mailboxes/@.id==VjN-4uqpXaUCA_2TPxYRXTGUdx-rLO2Pav8-zZ0C66ud04exBTsYnOBLFUP7fEhYJxmJRMZSC8yBBLGde0dH7gGxqQ/messages/@.id==ADTCiWkJX9VqXd-Ymgk3YFYJ8Ms/content/parts/@.id==2/thumbnail?appId=YMailNorrinLaun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6" descr="https://apis.mail.yahoo.com/ws/v3/mailboxes/@.id==VjN-4uqpXaUCA_2TPxYRXTGUdx-rLO2Pav8-zZ0C66ud04exBTsYnOBLFUP7fEhYJxmJRMZSC8yBBLGde0dH7gGxqQ/messages/@.id==ADTCiWkJX9VqXd-Ymgk3YFYJ8Ms/content/parts/@.id==2/thumbnail?appId=YMailNorrinLaunch"/>
          <p:cNvSpPr>
            <a:spLocks noChangeAspect="1" noChangeArrowheads="1"/>
          </p:cNvSpPr>
          <p:nvPr/>
        </p:nvSpPr>
        <p:spPr bwMode="auto">
          <a:xfrm>
            <a:off x="11232649" y="547829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AutoShape 8" descr="https://apis.mail.yahoo.com/ws/v3/mailboxes/@.id==VjN-4uqpXaUCA_2TPxYRXTGUdx-rLO2Pav8-zZ0C66ud04exBTsYnOBLFUP7fEhYJxmJRMZSC8yBBLGde0dH7gGxqQ/messages/@.id==ADTCiWkJX9VqXd-Ymgk3YFYJ8Ms/content/parts/@.id==2/thumbnail?appId=YMailNorrinLaunch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784" y="2470484"/>
            <a:ext cx="5130265" cy="368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339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87029" y="320842"/>
            <a:ext cx="8911687" cy="1407695"/>
          </a:xfrm>
        </p:spPr>
        <p:txBody>
          <a:bodyPr>
            <a:noAutofit/>
          </a:bodyPr>
          <a:lstStyle/>
          <a:p>
            <a:r>
              <a:rPr lang="it-IT" sz="1800" dirty="0"/>
              <a:t>Destinazione Pechino. Dalle scuole della Campania gruppi di studenti giungeranno in Cina per prendere parte alla 13esima edizione del Sino-</a:t>
            </a:r>
            <a:r>
              <a:rPr lang="it-IT" sz="1800" dirty="0" err="1"/>
              <a:t>Italian</a:t>
            </a:r>
            <a:r>
              <a:rPr lang="it-IT" sz="1800" dirty="0"/>
              <a:t> Exchange </a:t>
            </a:r>
            <a:r>
              <a:rPr lang="it-IT" sz="1800" dirty="0" err="1"/>
              <a:t>event</a:t>
            </a:r>
            <a:r>
              <a:rPr lang="it-IT" sz="1800" dirty="0"/>
              <a:t>, che vede la Regione promuovere con la municipalità di Pechino scambi  interculturali.</a:t>
            </a:r>
          </a:p>
        </p:txBody>
      </p:sp>
      <p:pic>
        <p:nvPicPr>
          <p:cNvPr id="2050" name="Picture 2" descr="https://www.istitutocasellidesanctis.edu.it/_progetti/Studenti14430/Cin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316" y="2133600"/>
            <a:ext cx="7107194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418250"/>
      </p:ext>
    </p:extLst>
  </p:cSld>
  <p:clrMapOvr>
    <a:masterClrMapping/>
  </p:clrMapOvr>
</p:sld>
</file>

<file path=ppt/theme/theme1.xml><?xml version="1.0" encoding="utf-8"?>
<a:theme xmlns:a="http://schemas.openxmlformats.org/drawingml/2006/main" name="Filo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Filo</Template>
  <TotalTime>353</TotalTime>
  <Words>859</Words>
  <Application>Microsoft Office PowerPoint</Application>
  <PresentationFormat>Widescreen</PresentationFormat>
  <Paragraphs>64</Paragraphs>
  <Slides>22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6" baseType="lpstr">
      <vt:lpstr>Arial</vt:lpstr>
      <vt:lpstr>Century Gothic</vt:lpstr>
      <vt:lpstr>Wingdings 3</vt:lpstr>
      <vt:lpstr>Filo</vt:lpstr>
      <vt:lpstr>Istituto di Istruzione Superiore Statale             «CASELLI-DE SANCTIS» Presentazione a cura della Prof.ssa Emilia Merrone (F.S. Orientamento)</vt:lpstr>
      <vt:lpstr>Plesso Francesco De Sanctis</vt:lpstr>
      <vt:lpstr>ATTIVITA’ DI POTENZIAMENTO E DI PROMOZIONE    E VALORIZZAZIONE DELLE ECCELLENZE</vt:lpstr>
      <vt:lpstr>Plesso «De Sanctis»</vt:lpstr>
      <vt:lpstr>Presentazione standard di PowerPoint</vt:lpstr>
      <vt:lpstr>  L’indirizzo :Liceo Scientifico tradizionale/scienze applicate/Liceo Artistico</vt:lpstr>
      <vt:lpstr>I corsi serali</vt:lpstr>
      <vt:lpstr>Presentazione standard di PowerPoint</vt:lpstr>
      <vt:lpstr>Destinazione Pechino. Dalle scuole della Campania gruppi di studenti giungeranno in Cina per prendere parte alla 13esima edizione del Sino-Italian Exchange event, che vede la Regione promuovere con la municipalità di Pechino scambi  interculturali.</vt:lpstr>
      <vt:lpstr>A Napoli durante la “Tre giorni per la scuola – steam 2019”, è stato assegnato il premio (2 classificato) agli studenti dell’Istituto Caselli-DeSanctis della classe 4 T e alcuni della 5 T indirizzo ‘Tecnologico Bio Sanitario’ (plesso DE SANCTIS)</vt:lpstr>
      <vt:lpstr>Il CASELLI - DE SANCTIS INCONTRA DICMAPI - INGEGNERIA CHIMICA DEI MATERIALI Prestigioso incontro per l'orientamento con i responsabili del dipartimento di Ingegneria Chimica, dei Materiali e delle Produzioni Industriali dell'Università di Napoli sul tema "Lavorare con i materiali </vt:lpstr>
      <vt:lpstr>Luca Annibale, allievo dell’Istituto Caselli-De Sanctis, vince il titolo italiano per il terzo anno consecutivo con un distacco di 10 secondi sui secondi classificati</vt:lpstr>
      <vt:lpstr>In occasione della 27-ma edizione delle Giornate di Primavera del FAI - Campania, gli alunni dell'indirizzo turistico dell'Istituto (plesso De Sanctis) hanno accompagnato i partecipanti alla visita guidata del Parco letterario di Nisida                                                         VIDEO </vt:lpstr>
      <vt:lpstr>A scuola di Vela </vt:lpstr>
      <vt:lpstr>Dalla partita di calcio di beneficenza  per Telethon, al Torneo di Bowling, ai Campionati Studenteschi la nostra Scuola partecipa ai vari eventi sportivi sul territorio.</vt:lpstr>
      <vt:lpstr>Giornata Europea della Giustizia Civile   Il  DE SANCTIS al Consiglio Notarile di Napoli </vt:lpstr>
      <vt:lpstr>I nostri alunni a DUBLINO per un PON linguistico!</vt:lpstr>
      <vt:lpstr>I nostri alunni in partenza per Copenhagen per un PON su Ceramica ed Ambiente</vt:lpstr>
      <vt:lpstr> I nostri alunni nel Laboratorio di chimica</vt:lpstr>
      <vt:lpstr>   I nostri alunni in un laboratorio multimediale del Plesso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Istituto di Istruzione Superiore Statale              «CASELLI-DE SANCTIS»</dc:title>
  <dc:creator>tabellina verdi</dc:creator>
  <cp:lastModifiedBy>Merrone Emilia</cp:lastModifiedBy>
  <cp:revision>44</cp:revision>
  <dcterms:created xsi:type="dcterms:W3CDTF">2019-11-27T21:06:18Z</dcterms:created>
  <dcterms:modified xsi:type="dcterms:W3CDTF">2020-11-14T10:38:13Z</dcterms:modified>
</cp:coreProperties>
</file>